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7"/>
  </p:notesMasterIdLst>
  <p:sldIdLst>
    <p:sldId id="256" r:id="rId4"/>
    <p:sldId id="266" r:id="rId5"/>
    <p:sldId id="1061" r:id="rId6"/>
    <p:sldId id="1054" r:id="rId7"/>
    <p:sldId id="1062" r:id="rId8"/>
    <p:sldId id="1064" r:id="rId9"/>
    <p:sldId id="270" r:id="rId10"/>
    <p:sldId id="1063" r:id="rId11"/>
    <p:sldId id="290" r:id="rId12"/>
    <p:sldId id="1066" r:id="rId13"/>
    <p:sldId id="1065" r:id="rId14"/>
    <p:sldId id="292" r:id="rId15"/>
    <p:sldId id="258" r:id="rId16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64"/>
    <p:restoredTop sz="94726"/>
  </p:normalViewPr>
  <p:slideViewPr>
    <p:cSldViewPr>
      <p:cViewPr>
        <p:scale>
          <a:sx n="117" d="100"/>
          <a:sy n="117" d="100"/>
        </p:scale>
        <p:origin x="848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Metadata schema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Controlled vocabularies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Syllabus elements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C4C8FEC4-0EAB-D145-967C-8FB6427DB02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objectives</a:t>
          </a:r>
        </a:p>
      </dgm:t>
    </dgm:pt>
    <dgm:pt modelId="{1D6508DE-A275-4C45-86F5-E6B61BC404CE}" type="parTrans" cxnId="{1B61D388-FC40-354B-B347-24DDCD37395F}">
      <dgm:prSet/>
      <dgm:spPr/>
      <dgm:t>
        <a:bodyPr/>
        <a:lstStyle/>
        <a:p>
          <a:endParaRPr lang="en-GB"/>
        </a:p>
      </dgm:t>
    </dgm:pt>
    <dgm:pt modelId="{0EA37AF9-226D-1A49-B92F-57F6CF756201}" type="sibTrans" cxnId="{1B61D388-FC40-354B-B347-24DDCD37395F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33558052-4615-2647-95E2-E0B561686757}" type="pres">
      <dgm:prSet presAssocID="{F60C1B43-92A8-984D-A647-76D0F4B75EA7}" presName="text_1" presStyleLbl="node1" presStyleIdx="0" presStyleCnt="4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4"/>
      <dgm:spPr/>
    </dgm:pt>
    <dgm:pt modelId="{F1365EC9-787F-B54D-813E-6818CF65BB2E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4718F7A3-764E-0D44-BB3C-3851C3141F54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6433725F-C068-8240-A74F-290982F65E8F}" type="pres">
      <dgm:prSet presAssocID="{C4C8FEC4-0EAB-D145-967C-8FB6427DB028}" presName="text_4" presStyleLbl="node1" presStyleIdx="3" presStyleCnt="4">
        <dgm:presLayoutVars>
          <dgm:bulletEnabled val="1"/>
        </dgm:presLayoutVars>
      </dgm:prSet>
      <dgm:spPr/>
    </dgm:pt>
    <dgm:pt modelId="{FF7FC476-612A-E645-B35B-2F398AE5FD30}" type="pres">
      <dgm:prSet presAssocID="{C4C8FEC4-0EAB-D145-967C-8FB6427DB028}" presName="accent_4" presStyleCnt="0"/>
      <dgm:spPr/>
    </dgm:pt>
    <dgm:pt modelId="{8B07CB6A-32BF-C54B-A03E-AC0821B788BD}" type="pres">
      <dgm:prSet presAssocID="{C4C8FEC4-0EAB-D145-967C-8FB6427DB028}" presName="accentRepeatNode" presStyleLbl="solidFgAcc1" presStyleIdx="3" presStyleCnt="4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B61D388-FC40-354B-B347-24DDCD37395F}" srcId="{BECEB8E5-7934-A84B-929D-2381D2E3477B}" destId="{C4C8FEC4-0EAB-D145-967C-8FB6427DB028}" srcOrd="3" destOrd="0" parTransId="{1D6508DE-A275-4C45-86F5-E6B61BC404CE}" sibTransId="{0EA37AF9-226D-1A49-B92F-57F6CF756201}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1064CEE4-23F4-5B48-B575-2E7537BE73E3}" type="presOf" srcId="{C4C8FEC4-0EAB-D145-967C-8FB6427DB028}" destId="{6433725F-C068-8240-A74F-290982F65E8F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79F61AED-6A7B-3744-907C-3C631C24D691}" type="presParOf" srcId="{F13EA33D-18CE-6346-8404-701E600A7D73}" destId="{6433725F-C068-8240-A74F-290982F65E8F}" srcOrd="7" destOrd="0" presId="urn:microsoft.com/office/officeart/2008/layout/VerticalCurvedList"/>
    <dgm:cxn modelId="{8867E35E-0365-FE4A-95C1-7DCA123F8663}" type="presParOf" srcId="{F13EA33D-18CE-6346-8404-701E600A7D73}" destId="{FF7FC476-612A-E645-B35B-2F398AE5FD30}" srcOrd="8" destOrd="0" presId="urn:microsoft.com/office/officeart/2008/layout/VerticalCurvedList"/>
    <dgm:cxn modelId="{62360E28-3E84-BF42-92B9-6D48BDD2E8EB}" type="presParOf" srcId="{FF7FC476-612A-E645-B35B-2F398AE5FD30}" destId="{8B07CB6A-32BF-C54B-A03E-AC0821B788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C559CA-D659-CA48-9A59-B56EABB767A0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ADD235B-B7B6-B94E-A75B-1BE29627F0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RDA Metadata Schema for Learning Resource</a:t>
          </a:r>
          <a:endParaRPr lang="en-MK" dirty="0">
            <a:solidFill>
              <a:schemeClr val="tx1"/>
            </a:solidFill>
          </a:endParaRPr>
        </a:p>
      </dgm:t>
    </dgm:pt>
    <dgm:pt modelId="{FD72F7EC-BBF1-9849-A729-9091667FC89C}" type="parTrans" cxnId="{D513A51B-3C39-B14C-BF47-0566BFECE232}">
      <dgm:prSet/>
      <dgm:spPr/>
      <dgm:t>
        <a:bodyPr/>
        <a:lstStyle/>
        <a:p>
          <a:endParaRPr lang="en-GB"/>
        </a:p>
      </dgm:t>
    </dgm:pt>
    <dgm:pt modelId="{A6BC9278-D9EC-0640-A6F8-32F2BB78A9CA}" type="sibTrans" cxnId="{D513A51B-3C39-B14C-BF47-0566BFECE232}">
      <dgm:prSet/>
      <dgm:spPr/>
      <dgm:t>
        <a:bodyPr/>
        <a:lstStyle/>
        <a:p>
          <a:endParaRPr lang="en-GB"/>
        </a:p>
      </dgm:t>
    </dgm:pt>
    <dgm:pt modelId="{A5E81640-879E-BB43-825B-719AAA4BF48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Controlled vocabularies</a:t>
          </a:r>
          <a:endParaRPr lang="en-MK" dirty="0">
            <a:solidFill>
              <a:schemeClr val="tx1"/>
            </a:solidFill>
          </a:endParaRPr>
        </a:p>
      </dgm:t>
    </dgm:pt>
    <dgm:pt modelId="{9385265B-696E-3E4B-B752-6176863F2A9C}" type="parTrans" cxnId="{C1FDC5AD-7D4B-5142-8CFB-165428BD2686}">
      <dgm:prSet/>
      <dgm:spPr/>
      <dgm:t>
        <a:bodyPr/>
        <a:lstStyle/>
        <a:p>
          <a:endParaRPr lang="en-GB"/>
        </a:p>
      </dgm:t>
    </dgm:pt>
    <dgm:pt modelId="{7024C1D9-FEB1-9E42-B20E-B1C2BA829E4C}" type="sibTrans" cxnId="{C1FDC5AD-7D4B-5142-8CFB-165428BD2686}">
      <dgm:prSet/>
      <dgm:spPr/>
      <dgm:t>
        <a:bodyPr/>
        <a:lstStyle/>
        <a:p>
          <a:endParaRPr lang="en-GB"/>
        </a:p>
      </dgm:t>
    </dgm:pt>
    <dgm:pt modelId="{86C30AF2-2D40-2E48-B177-35EEF3320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Define the syllabus elements</a:t>
          </a:r>
          <a:endParaRPr lang="en-MK" dirty="0">
            <a:solidFill>
              <a:schemeClr val="tx1"/>
            </a:solidFill>
          </a:endParaRPr>
        </a:p>
      </dgm:t>
    </dgm:pt>
    <dgm:pt modelId="{638AE730-312E-2B4B-9D23-E9E62EB69D9F}" type="parTrans" cxnId="{28BFEE50-9C55-904D-AE77-5CD3300070E2}">
      <dgm:prSet/>
      <dgm:spPr/>
      <dgm:t>
        <a:bodyPr/>
        <a:lstStyle/>
        <a:p>
          <a:endParaRPr lang="en-GB"/>
        </a:p>
      </dgm:t>
    </dgm:pt>
    <dgm:pt modelId="{7A71164A-4F28-AA45-B80B-370903FF0132}" type="sibTrans" cxnId="{28BFEE50-9C55-904D-AE77-5CD3300070E2}">
      <dgm:prSet/>
      <dgm:spPr/>
      <dgm:t>
        <a:bodyPr/>
        <a:lstStyle/>
        <a:p>
          <a:endParaRPr lang="en-GB"/>
        </a:p>
      </dgm:t>
    </dgm:pt>
    <dgm:pt modelId="{2C3A917E-B8E9-F944-BCFC-906E573E9FA1}">
      <dgm:prSet/>
      <dgm:spPr/>
      <dgm:t>
        <a:bodyPr/>
        <a:lstStyle/>
        <a:p>
          <a:r>
            <a:rPr lang="en-GB" dirty="0"/>
            <a:t>Use SMART learning objectives</a:t>
          </a:r>
          <a:endParaRPr lang="en-MK" dirty="0"/>
        </a:p>
      </dgm:t>
    </dgm:pt>
    <dgm:pt modelId="{B58A4CF2-EDCB-0646-A3F3-406BE7014E9B}" type="parTrans" cxnId="{D1D478AF-FC26-4A45-9D72-213356171E75}">
      <dgm:prSet/>
      <dgm:spPr/>
      <dgm:t>
        <a:bodyPr/>
        <a:lstStyle/>
        <a:p>
          <a:endParaRPr lang="en-GB"/>
        </a:p>
      </dgm:t>
    </dgm:pt>
    <dgm:pt modelId="{169D9595-FD1B-D54C-B939-93F5878DCE10}" type="sibTrans" cxnId="{D1D478AF-FC26-4A45-9D72-213356171E75}">
      <dgm:prSet/>
      <dgm:spPr/>
      <dgm:t>
        <a:bodyPr/>
        <a:lstStyle/>
        <a:p>
          <a:endParaRPr lang="en-GB"/>
        </a:p>
      </dgm:t>
    </dgm:pt>
    <dgm:pt modelId="{936E6074-EEC9-E14F-B8B6-F137ADE64229}" type="pres">
      <dgm:prSet presAssocID="{8BC559CA-D659-CA48-9A59-B56EABB767A0}" presName="diagram" presStyleCnt="0">
        <dgm:presLayoutVars>
          <dgm:dir/>
          <dgm:resizeHandles val="exact"/>
        </dgm:presLayoutVars>
      </dgm:prSet>
      <dgm:spPr/>
    </dgm:pt>
    <dgm:pt modelId="{2A8BD270-D7D9-D34D-92F0-DF6A7ABDE591}" type="pres">
      <dgm:prSet presAssocID="{7ADD235B-B7B6-B94E-A75B-1BE29627F017}" presName="node" presStyleLbl="node1" presStyleIdx="0" presStyleCnt="4">
        <dgm:presLayoutVars>
          <dgm:bulletEnabled val="1"/>
        </dgm:presLayoutVars>
      </dgm:prSet>
      <dgm:spPr/>
    </dgm:pt>
    <dgm:pt modelId="{5609B9BA-1981-614D-991A-DDCC6483F2D5}" type="pres">
      <dgm:prSet presAssocID="{A6BC9278-D9EC-0640-A6F8-32F2BB78A9CA}" presName="sibTrans" presStyleCnt="0"/>
      <dgm:spPr/>
    </dgm:pt>
    <dgm:pt modelId="{1803E4F8-545D-C14E-B0B3-E83412C463A2}" type="pres">
      <dgm:prSet presAssocID="{A5E81640-879E-BB43-825B-719AAA4BF486}" presName="node" presStyleLbl="node1" presStyleIdx="1" presStyleCnt="4">
        <dgm:presLayoutVars>
          <dgm:bulletEnabled val="1"/>
        </dgm:presLayoutVars>
      </dgm:prSet>
      <dgm:spPr/>
    </dgm:pt>
    <dgm:pt modelId="{33A38AAD-5E82-AE48-B4AE-FC6A5A02301C}" type="pres">
      <dgm:prSet presAssocID="{7024C1D9-FEB1-9E42-B20E-B1C2BA829E4C}" presName="sibTrans" presStyleCnt="0"/>
      <dgm:spPr/>
    </dgm:pt>
    <dgm:pt modelId="{7A562DCF-C2CE-A14E-BB4B-E2694266566F}" type="pres">
      <dgm:prSet presAssocID="{86C30AF2-2D40-2E48-B177-35EEF3320A23}" presName="node" presStyleLbl="node1" presStyleIdx="2" presStyleCnt="4">
        <dgm:presLayoutVars>
          <dgm:bulletEnabled val="1"/>
        </dgm:presLayoutVars>
      </dgm:prSet>
      <dgm:spPr/>
    </dgm:pt>
    <dgm:pt modelId="{E4B73870-29C5-6B43-AA73-997DAFCE7EDA}" type="pres">
      <dgm:prSet presAssocID="{7A71164A-4F28-AA45-B80B-370903FF0132}" presName="sibTrans" presStyleCnt="0"/>
      <dgm:spPr/>
    </dgm:pt>
    <dgm:pt modelId="{04F2FC4D-2180-4649-9C95-51261F113276}" type="pres">
      <dgm:prSet presAssocID="{2C3A917E-B8E9-F944-BCFC-906E573E9FA1}" presName="node" presStyleLbl="node1" presStyleIdx="3" presStyleCnt="4">
        <dgm:presLayoutVars>
          <dgm:bulletEnabled val="1"/>
        </dgm:presLayoutVars>
      </dgm:prSet>
      <dgm:spPr/>
    </dgm:pt>
  </dgm:ptLst>
  <dgm:cxnLst>
    <dgm:cxn modelId="{D513A51B-3C39-B14C-BF47-0566BFECE232}" srcId="{8BC559CA-D659-CA48-9A59-B56EABB767A0}" destId="{7ADD235B-B7B6-B94E-A75B-1BE29627F017}" srcOrd="0" destOrd="0" parTransId="{FD72F7EC-BBF1-9849-A729-9091667FC89C}" sibTransId="{A6BC9278-D9EC-0640-A6F8-32F2BB78A9CA}"/>
    <dgm:cxn modelId="{28BFEE50-9C55-904D-AE77-5CD3300070E2}" srcId="{8BC559CA-D659-CA48-9A59-B56EABB767A0}" destId="{86C30AF2-2D40-2E48-B177-35EEF3320A23}" srcOrd="2" destOrd="0" parTransId="{638AE730-312E-2B4B-9D23-E9E62EB69D9F}" sibTransId="{7A71164A-4F28-AA45-B80B-370903FF0132}"/>
    <dgm:cxn modelId="{FE812A5C-758F-2E49-A836-3210D056E705}" type="presOf" srcId="{A5E81640-879E-BB43-825B-719AAA4BF486}" destId="{1803E4F8-545D-C14E-B0B3-E83412C463A2}" srcOrd="0" destOrd="0" presId="urn:microsoft.com/office/officeart/2005/8/layout/default"/>
    <dgm:cxn modelId="{B7575B5F-1E4E-6A4C-947A-CF12F939FB0B}" type="presOf" srcId="{8BC559CA-D659-CA48-9A59-B56EABB767A0}" destId="{936E6074-EEC9-E14F-B8B6-F137ADE64229}" srcOrd="0" destOrd="0" presId="urn:microsoft.com/office/officeart/2005/8/layout/default"/>
    <dgm:cxn modelId="{C1FDC5AD-7D4B-5142-8CFB-165428BD2686}" srcId="{8BC559CA-D659-CA48-9A59-B56EABB767A0}" destId="{A5E81640-879E-BB43-825B-719AAA4BF486}" srcOrd="1" destOrd="0" parTransId="{9385265B-696E-3E4B-B752-6176863F2A9C}" sibTransId="{7024C1D9-FEB1-9E42-B20E-B1C2BA829E4C}"/>
    <dgm:cxn modelId="{D1D478AF-FC26-4A45-9D72-213356171E75}" srcId="{8BC559CA-D659-CA48-9A59-B56EABB767A0}" destId="{2C3A917E-B8E9-F944-BCFC-906E573E9FA1}" srcOrd="3" destOrd="0" parTransId="{B58A4CF2-EDCB-0646-A3F3-406BE7014E9B}" sibTransId="{169D9595-FD1B-D54C-B939-93F5878DCE10}"/>
    <dgm:cxn modelId="{6F7B8EAF-B659-AF49-B4E1-78F42B1D920B}" type="presOf" srcId="{2C3A917E-B8E9-F944-BCFC-906E573E9FA1}" destId="{04F2FC4D-2180-4649-9C95-51261F113276}" srcOrd="0" destOrd="0" presId="urn:microsoft.com/office/officeart/2005/8/layout/default"/>
    <dgm:cxn modelId="{E21B2BDA-D8BA-7645-B31C-76F1BB366EED}" type="presOf" srcId="{7ADD235B-B7B6-B94E-A75B-1BE29627F017}" destId="{2A8BD270-D7D9-D34D-92F0-DF6A7ABDE591}" srcOrd="0" destOrd="0" presId="urn:microsoft.com/office/officeart/2005/8/layout/default"/>
    <dgm:cxn modelId="{9F94C8EE-9C27-7441-9597-98B2E82F66DC}" type="presOf" srcId="{86C30AF2-2D40-2E48-B177-35EEF3320A23}" destId="{7A562DCF-C2CE-A14E-BB4B-E2694266566F}" srcOrd="0" destOrd="0" presId="urn:microsoft.com/office/officeart/2005/8/layout/default"/>
    <dgm:cxn modelId="{1C8F1334-89CA-FE49-88FB-D7C6BAA96817}" type="presParOf" srcId="{936E6074-EEC9-E14F-B8B6-F137ADE64229}" destId="{2A8BD270-D7D9-D34D-92F0-DF6A7ABDE591}" srcOrd="0" destOrd="0" presId="urn:microsoft.com/office/officeart/2005/8/layout/default"/>
    <dgm:cxn modelId="{4D631C7A-4714-1740-B519-60DFE5BDFE26}" type="presParOf" srcId="{936E6074-EEC9-E14F-B8B6-F137ADE64229}" destId="{5609B9BA-1981-614D-991A-DDCC6483F2D5}" srcOrd="1" destOrd="0" presId="urn:microsoft.com/office/officeart/2005/8/layout/default"/>
    <dgm:cxn modelId="{64648449-0379-314F-9F5C-DE3B17C31C00}" type="presParOf" srcId="{936E6074-EEC9-E14F-B8B6-F137ADE64229}" destId="{1803E4F8-545D-C14E-B0B3-E83412C463A2}" srcOrd="2" destOrd="0" presId="urn:microsoft.com/office/officeart/2005/8/layout/default"/>
    <dgm:cxn modelId="{B7A8D857-44FD-EC40-8E90-6A8FF372047A}" type="presParOf" srcId="{936E6074-EEC9-E14F-B8B6-F137ADE64229}" destId="{33A38AAD-5E82-AE48-B4AE-FC6A5A02301C}" srcOrd="3" destOrd="0" presId="urn:microsoft.com/office/officeart/2005/8/layout/default"/>
    <dgm:cxn modelId="{7D633B21-D4E7-044E-B878-F3F08B505453}" type="presParOf" srcId="{936E6074-EEC9-E14F-B8B6-F137ADE64229}" destId="{7A562DCF-C2CE-A14E-BB4B-E2694266566F}" srcOrd="4" destOrd="0" presId="urn:microsoft.com/office/officeart/2005/8/layout/default"/>
    <dgm:cxn modelId="{FF6CEA2E-A47E-734E-B948-738F798E2606}" type="presParOf" srcId="{936E6074-EEC9-E14F-B8B6-F137ADE64229}" destId="{E4B73870-29C5-6B43-AA73-997DAFCE7EDA}" srcOrd="5" destOrd="0" presId="urn:microsoft.com/office/officeart/2005/8/layout/default"/>
    <dgm:cxn modelId="{AC7AA1C0-E469-714D-BEAB-1711FFEA0208}" type="presParOf" srcId="{936E6074-EEC9-E14F-B8B6-F137ADE64229}" destId="{04F2FC4D-2180-4649-9C95-51261F11327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Metadata schema</a:t>
          </a:r>
        </a:p>
      </dsp:txBody>
      <dsp:txXfrm>
        <a:off x="492024" y="334530"/>
        <a:ext cx="9963850" cy="669409"/>
      </dsp:txXfrm>
    </dsp:sp>
    <dsp:sp modelId="{1A53D0BC-8359-9E4A-937D-37439310AAA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Controlled vocabularies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Syllabus elements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33725F-C068-8240-A74F-290982F65E8F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Learning objectives</a:t>
          </a:r>
        </a:p>
      </dsp:txBody>
      <dsp:txXfrm>
        <a:off x="492024" y="3347397"/>
        <a:ext cx="9963850" cy="669409"/>
      </dsp:txXfrm>
    </dsp:sp>
    <dsp:sp modelId="{8B07CB6A-32BF-C54B-A03E-AC0821B788BD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8BD270-D7D9-D34D-92F0-DF6A7ABDE591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RDA Metadata Schema for Learning Resource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748064" y="2975"/>
        <a:ext cx="3342605" cy="2005563"/>
      </dsp:txXfrm>
    </dsp:sp>
    <dsp:sp modelId="{1803E4F8-545D-C14E-B0B3-E83412C463A2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Controlled vocabularies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5424930" y="2975"/>
        <a:ext cx="3342605" cy="2005563"/>
      </dsp:txXfrm>
    </dsp:sp>
    <dsp:sp modelId="{7A562DCF-C2CE-A14E-BB4B-E2694266566F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Define the syllabus elements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748064" y="2342799"/>
        <a:ext cx="3342605" cy="2005563"/>
      </dsp:txXfrm>
    </dsp:sp>
    <dsp:sp modelId="{04F2FC4D-2180-4649-9C95-51261F113276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Use SMART learning objectives</a:t>
          </a:r>
          <a:endParaRPr lang="en-MK" sz="3200" kern="1200" dirty="0"/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246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20/09/24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20/09/24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20/09/24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doi.org/10.15497/RDA00073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vocabs.sshopencloud.eu/browse/csd-tool-tasks/en/" TargetMode="External"/><Relationship Id="rId3" Type="http://schemas.openxmlformats.org/officeDocument/2006/relationships/hyperlink" Target="https://vocabs.sshopencloud.eu/browse/sshoc-audience/en/" TargetMode="External"/><Relationship Id="rId7" Type="http://schemas.openxmlformats.org/officeDocument/2006/relationships/hyperlink" Target="https://vocabs.sshopencloud.eu/browse/csd-linguistic-subjects/en/" TargetMode="External"/><Relationship Id="rId2" Type="http://schemas.openxmlformats.org/officeDocument/2006/relationships/hyperlink" Target="https://vocabs.sshopencloud.eu/browse/sshoc-training-resource-format/e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vocabs.sshopencloud.eu/browse/sshocmm/en/" TargetMode="External"/><Relationship Id="rId5" Type="http://schemas.openxmlformats.org/officeDocument/2006/relationships/hyperlink" Target="https://vocabs.sshopencloud.eu/browse/sshocterm/en/" TargetMode="External"/><Relationship Id="rId4" Type="http://schemas.openxmlformats.org/officeDocument/2006/relationships/hyperlink" Target="https://vocabs.sshopencloud.eu/browse/sshoc-training-resource-status/en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om%27s_taxonomy#/media/File:Bloom%E2%80%99s_Taxonomy_Verbs.pn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4.0/" TargetMode="External"/><Relationship Id="rId5" Type="http://schemas.openxmlformats.org/officeDocument/2006/relationships/hyperlink" Target="https://en.wikipedia.org/wiki/Bloom%27s_taxonomy" TargetMode="External"/><Relationship Id="rId4" Type="http://schemas.openxmlformats.org/officeDocument/2006/relationships/hyperlink" Target="https://www.fractuslearning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Metadata, controlled vocabularies, syllabus and learning objectives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870A6-9762-26B0-9FCE-20B95546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of the following are elements of a syllabus?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DD839-746B-98EE-FDB6-2070CE81E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Target audience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Assessment strategy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Purpose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Duration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037287-589B-34DA-C47D-82A8F76B4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374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12081-7390-4F58-39F6-1546766F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of the following are considered good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C6F9C-03BB-46B0-9E49-C1650ED34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Differentiate between good and bad learning objectives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Understand the controlled vocabularies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Know the content of the syllabus 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Explain the RDA metadata fields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93B32E-C0D0-4A96-086D-3B6288E95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3871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7" name="Content Placeholder 6" descr="Tailor learning experiences to various modalities&#13;&#10;Enrich learning experience with multimedia&#13;&#10;Enhance engagement and effectiveness&#13;&#10;Ensure accessibility for all&#13;&#10;">
            <a:extLst>
              <a:ext uri="{FF2B5EF4-FFF2-40B4-BE49-F238E27FC236}">
                <a16:creationId xmlns:a16="http://schemas.microsoft.com/office/drawing/2014/main" id="{FEAAC7FD-B740-53B7-20CA-C67B5CAB5D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11604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55031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82183-4898-4996-7DE5-5F5F7B18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Metadata and metadata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C6006-6EC6-931C-F176-A172EE9D1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Metadata is one of the key ingredients to making learning resources findable, accessible, and reusable. </a:t>
            </a:r>
          </a:p>
          <a:p>
            <a:r>
              <a:rPr lang="en-GB" dirty="0"/>
              <a:t>It consists of structured information that describes, explains and locates a resource.</a:t>
            </a:r>
          </a:p>
          <a:p>
            <a:r>
              <a:rPr lang="en-GB" dirty="0"/>
              <a:t>Using metadata, instructors can </a:t>
            </a:r>
          </a:p>
          <a:p>
            <a:pPr lvl="1"/>
            <a:r>
              <a:rPr lang="en-GB" dirty="0"/>
              <a:t>Find information on learning resources</a:t>
            </a:r>
          </a:p>
          <a:p>
            <a:pPr lvl="1"/>
            <a:r>
              <a:rPr lang="en-GB" dirty="0"/>
              <a:t>Determine if the resources fits their requirements</a:t>
            </a:r>
          </a:p>
          <a:p>
            <a:pPr lvl="1"/>
            <a:r>
              <a:rPr lang="en-GB" dirty="0"/>
              <a:t>Discover how to use the </a:t>
            </a:r>
            <a:r>
              <a:rPr lang="en-GB"/>
              <a:t>learning resources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B4345C-A874-8918-E84A-C4AD72EA7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5941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54" y="451881"/>
            <a:ext cx="2714297" cy="4616774"/>
          </a:xfrm>
        </p:spPr>
        <p:txBody>
          <a:bodyPr/>
          <a:lstStyle/>
          <a:p>
            <a:r>
              <a:rPr lang="en-GB" b="1" dirty="0"/>
              <a:t>The</a:t>
            </a:r>
            <a:br>
              <a:rPr lang="en-GB" b="1" dirty="0"/>
            </a:br>
            <a:r>
              <a:rPr lang="en-GB" b="1" dirty="0"/>
              <a:t>RDA Minimal Metadata for Learning Resources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20C74-EBC7-3F4F-B80C-ADC5A39D7799}"/>
              </a:ext>
            </a:extLst>
          </p:cNvPr>
          <p:cNvSpPr txBox="1"/>
          <p:nvPr/>
        </p:nvSpPr>
        <p:spPr>
          <a:xfrm>
            <a:off x="105103" y="5517232"/>
            <a:ext cx="12002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Image: Minimum set of metadata for learning resources </a:t>
            </a:r>
          </a:p>
          <a:p>
            <a:r>
              <a:rPr lang="en-GB" sz="1200" dirty="0"/>
              <a:t>Taken from </a:t>
            </a:r>
            <a:r>
              <a:rPr lang="en-GB" sz="1200" dirty="0" err="1"/>
              <a:t>Hoebelheinrich</a:t>
            </a:r>
            <a:r>
              <a:rPr lang="en-GB" sz="1200" dirty="0"/>
              <a:t>, Nancy J, </a:t>
            </a:r>
            <a:r>
              <a:rPr lang="en-GB" sz="1200" dirty="0" err="1"/>
              <a:t>Biernacka</a:t>
            </a:r>
            <a:r>
              <a:rPr lang="en-GB" sz="1200" dirty="0"/>
              <a:t>, Katarzyna, </a:t>
            </a:r>
            <a:r>
              <a:rPr lang="en-GB" sz="1200" dirty="0" err="1"/>
              <a:t>Brazas</a:t>
            </a:r>
            <a:r>
              <a:rPr lang="en-GB" sz="1200" dirty="0"/>
              <a:t>, Michelle, Castro, Leyla Jael, Fiore, Nicola, </a:t>
            </a:r>
            <a:r>
              <a:rPr lang="en-GB" sz="1200" dirty="0" err="1"/>
              <a:t>Hellström</a:t>
            </a:r>
            <a:r>
              <a:rPr lang="en-GB" sz="1200" dirty="0"/>
              <a:t>, Margareta, </a:t>
            </a:r>
            <a:r>
              <a:rPr lang="en-GB" sz="1200" dirty="0" err="1"/>
              <a:t>Lazzeri</a:t>
            </a:r>
            <a:r>
              <a:rPr lang="en-GB" sz="1200" dirty="0"/>
              <a:t>, Emma, </a:t>
            </a:r>
            <a:r>
              <a:rPr lang="en-GB" sz="1200" dirty="0" err="1"/>
              <a:t>Leenarts</a:t>
            </a:r>
            <a:r>
              <a:rPr lang="en-GB" sz="1200" dirty="0"/>
              <a:t>, Ellen, Martinez </a:t>
            </a:r>
            <a:r>
              <a:rPr lang="en-GB" sz="1200" dirty="0" err="1"/>
              <a:t>Lavanchy</a:t>
            </a:r>
            <a:r>
              <a:rPr lang="en-GB" sz="1200" dirty="0"/>
              <a:t>, Paula Maria, Newbold, Elizabeth, </a:t>
            </a:r>
            <a:r>
              <a:rPr lang="en-GB" sz="1200" dirty="0" err="1"/>
              <a:t>Nurnberger</a:t>
            </a:r>
            <a:r>
              <a:rPr lang="en-GB" sz="1200" dirty="0"/>
              <a:t>, Amy, </a:t>
            </a:r>
            <a:r>
              <a:rPr lang="en-GB" sz="1200" dirty="0" err="1"/>
              <a:t>Plomp</a:t>
            </a:r>
            <a:r>
              <a:rPr lang="en-GB" sz="1200" dirty="0"/>
              <a:t>, Esther, Vaira, Lucia, van Gelder, Celia W G, &amp; Whyte, Angus. (2022). </a:t>
            </a:r>
            <a:r>
              <a:rPr lang="en-GB" sz="1200" dirty="0">
                <a:hlinkClick r:id="rId2"/>
              </a:rPr>
              <a:t>Recommendations for a minimal metadata set to aid harmonised discovery of learning resources</a:t>
            </a:r>
            <a:r>
              <a:rPr lang="en-GB" sz="1200" dirty="0"/>
              <a:t> on </a:t>
            </a:r>
            <a:r>
              <a:rPr lang="en-GB" sz="1200" dirty="0" err="1"/>
              <a:t>Zenodo</a:t>
            </a:r>
            <a:r>
              <a:rPr lang="en-GB" sz="1200" dirty="0"/>
              <a:t> licensed under </a:t>
            </a:r>
            <a:r>
              <a:rPr lang="en-GB" sz="1200" dirty="0">
                <a:hlinkClick r:id="rId3"/>
              </a:rPr>
              <a:t>CC BY 4.0</a:t>
            </a:r>
            <a:endParaRPr lang="en-GB" sz="1200" dirty="0"/>
          </a:p>
        </p:txBody>
      </p:sp>
      <p:pic>
        <p:nvPicPr>
          <p:cNvPr id="9" name="Picture 8" descr="14 fields of the RDA metadata schema">
            <a:extLst>
              <a:ext uri="{FF2B5EF4-FFF2-40B4-BE49-F238E27FC236}">
                <a16:creationId xmlns:a16="http://schemas.microsoft.com/office/drawing/2014/main" id="{EEB33763-8222-FA46-9B8E-CDEFE00663F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490" y="-83"/>
            <a:ext cx="8345213" cy="587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7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8FC20-D888-4F51-F819-FC3209735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Controlled vocabularies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51DF54-9304-09A6-2A21-6C9C1834E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Help humans and machines categorize the information while helping to reduce duplication and errors.</a:t>
            </a:r>
          </a:p>
          <a:p>
            <a:r>
              <a:rPr lang="en-GB" dirty="0">
                <a:latin typeface="Roboto" panose="02000000000000000000" pitchFamily="2" charset="0"/>
              </a:rPr>
              <a:t>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hould be used for any metadata elements with predefined value(s), where in the vocabulary is presented as a list of prescribed items.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dirty="0">
                <a:latin typeface="Roboto" panose="02000000000000000000" pitchFamily="2" charset="0"/>
              </a:rPr>
              <a:t>Examples of controlled vocabularies related to FAIR MVS</a:t>
            </a:r>
          </a:p>
          <a:p>
            <a:pPr lvl="1"/>
            <a:r>
              <a:rPr lang="en-GB" dirty="0">
                <a:latin typeface="Roboto" panose="02000000000000000000" pitchFamily="2" charset="0"/>
              </a:rPr>
              <a:t>T4FS: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terminology for the skills necessary to make data FAIR and to keep it FAIR.</a:t>
            </a:r>
            <a:endParaRPr lang="en-GB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lvl="1"/>
            <a:r>
              <a:rPr lang="en-GB" dirty="0"/>
              <a:t>CSCCE  Glossary</a:t>
            </a:r>
            <a:r>
              <a:rPr lang="en-GB" dirty="0">
                <a:solidFill>
                  <a:srgbClr val="000000"/>
                </a:solidFill>
                <a:latin typeface="Roboto" panose="02000000000000000000" pitchFamily="2" charset="0"/>
              </a:rPr>
              <a:t>: This glossary is a collection of terms to support the emerging field of scientific community management</a:t>
            </a:r>
          </a:p>
          <a:p>
            <a:pPr lvl="1"/>
            <a:r>
              <a:rPr lang="en-GB" dirty="0" err="1"/>
              <a:t>ResearchComp</a:t>
            </a:r>
            <a:r>
              <a:rPr lang="en-GB" dirty="0"/>
              <a:t>: The European Competence Framework for Researchers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09A07-83C3-F393-0355-C7774B95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6917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09682-C58E-A80E-8DB9-E77D230C9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Controlled vocabularies relevant for CLARIN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5F198-6983-9E34-23AF-357A2BD8D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SSH Training Discovery Toolkit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2"/>
              </a:rPr>
              <a:t>Formats of training resources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3"/>
              </a:rPr>
              <a:t>Intended audience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4"/>
              </a:rPr>
              <a:t>Status of training resources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SSHOC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5"/>
              </a:rPr>
              <a:t>SSHOC Multilingual Data Stewardship Terminology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6"/>
              </a:rPr>
              <a:t>SSHOC Multilingual Metadata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CLARIN Service Description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7"/>
              </a:rPr>
              <a:t>CLARIN taxonomy for Linguistic subjects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8"/>
              </a:rPr>
              <a:t>CLARIN taxonomy for tools and services tasks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FDC74-9910-0B86-853C-82B2333F1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850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35949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6771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37489-E741-714C-BE6C-374B750BB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9CE54-F72A-9D07-815C-D8BF34CE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objectives should describe what new knowledge and skills will be obtained in a </a:t>
            </a:r>
          </a:p>
          <a:p>
            <a:pPr lvl="1"/>
            <a:r>
              <a:rPr lang="en-GB" dirty="0"/>
              <a:t>Specific, </a:t>
            </a:r>
          </a:p>
          <a:p>
            <a:pPr lvl="1"/>
            <a:r>
              <a:rPr lang="en-GB" dirty="0"/>
              <a:t>Measurable, </a:t>
            </a:r>
          </a:p>
          <a:p>
            <a:pPr lvl="1"/>
            <a:r>
              <a:rPr lang="en-GB" dirty="0"/>
              <a:t>Attainable, </a:t>
            </a:r>
          </a:p>
          <a:p>
            <a:pPr lvl="1"/>
            <a:r>
              <a:rPr lang="en-GB" dirty="0"/>
              <a:t>Relevant and </a:t>
            </a:r>
          </a:p>
          <a:p>
            <a:pPr lvl="1"/>
            <a:r>
              <a:rPr lang="en-GB" dirty="0"/>
              <a:t>Time-bound </a:t>
            </a:r>
          </a:p>
          <a:p>
            <a:pPr marL="457200" lvl="1" indent="0">
              <a:buNone/>
            </a:pPr>
            <a:r>
              <a:rPr lang="en-GB" dirty="0"/>
              <a:t>(SMART) way. </a:t>
            </a:r>
          </a:p>
          <a:p>
            <a:r>
              <a:rPr lang="en-GB" dirty="0"/>
              <a:t>Use a well-known taxonomy such as the Bloom’s taxonomy to ensure standardization and wide understanding of the learning objective.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23674-DFB3-C616-89F5-A7FA893B0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704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BD7F-9048-BE47-95C9-59B13C9E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7384"/>
            <a:ext cx="10515600" cy="1325563"/>
          </a:xfrm>
        </p:spPr>
        <p:txBody>
          <a:bodyPr/>
          <a:lstStyle/>
          <a:p>
            <a:r>
              <a:rPr lang="en-GB" dirty="0"/>
              <a:t>Learning Objectives Verbs</a:t>
            </a:r>
          </a:p>
        </p:txBody>
      </p:sp>
      <p:pic>
        <p:nvPicPr>
          <p:cNvPr id="6" name="Content Placeholder 5" descr="Bloom's taxonomy verbs categorised in the different complexity levels">
            <a:extLst>
              <a:ext uri="{FF2B5EF4-FFF2-40B4-BE49-F238E27FC236}">
                <a16:creationId xmlns:a16="http://schemas.microsoft.com/office/drawing/2014/main" id="{8E60621A-AC6F-ED49-9D3A-949026A5D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993" y="980728"/>
            <a:ext cx="6404697" cy="490359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1F308-8012-6141-89C0-5021B99D302C}"/>
              </a:ext>
            </a:extLst>
          </p:cNvPr>
          <p:cNvSpPr txBox="1"/>
          <p:nvPr/>
        </p:nvSpPr>
        <p:spPr>
          <a:xfrm>
            <a:off x="1963915" y="5877272"/>
            <a:ext cx="7600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hlinkClick r:id="rId3" tooltip="https://en.wikipedia.org/wiki/Bloom%27s_taxonomy#/media/File:Bloom%E2%80%99s_Taxonomy_Verbs.png"/>
              </a:rPr>
              <a:t>Bloom's taxonomy</a:t>
            </a:r>
            <a:r>
              <a:rPr lang="en-GB" sz="1200" dirty="0"/>
              <a:t> by </a:t>
            </a:r>
            <a:r>
              <a:rPr lang="en-GB" sz="1200" dirty="0">
                <a:hlinkClick r:id="rId4" tooltip="https://www.fractuslearning.com/"/>
              </a:rPr>
              <a:t>Fractus Learning</a:t>
            </a:r>
            <a:r>
              <a:rPr lang="en-GB" sz="1200" dirty="0"/>
              <a:t>. (2023, July 10). In </a:t>
            </a:r>
            <a:r>
              <a:rPr lang="en-GB" sz="1200" dirty="0">
                <a:hlinkClick r:id="rId5" tooltip="https://en.wikipedia.org/wiki/Bloom%27s_taxonomy"/>
              </a:rPr>
              <a:t>Wikipedia</a:t>
            </a:r>
            <a:r>
              <a:rPr lang="en-GB" sz="1200" dirty="0"/>
              <a:t> licensed under the terms of </a:t>
            </a:r>
            <a:r>
              <a:rPr lang="en-GB" sz="1200" dirty="0">
                <a:hlinkClick r:id="rId6" tooltip="https://creativecommons.org/licenses/by/4.0/"/>
              </a:rPr>
              <a:t>CC BY-SA 4.0</a:t>
            </a:r>
            <a:r>
              <a:rPr lang="en-GB" sz="1200" dirty="0"/>
              <a:t>.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673813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585</Words>
  <Application>Microsoft Macintosh PowerPoint</Application>
  <PresentationFormat>Widescreen</PresentationFormat>
  <Paragraphs>95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Quicksand</vt:lpstr>
      <vt:lpstr>Quicksand SemiBold</vt:lpstr>
      <vt:lpstr>Roboto</vt:lpstr>
      <vt:lpstr>Tema di Office</vt:lpstr>
      <vt:lpstr>1_Tema di Office</vt:lpstr>
      <vt:lpstr>2_Tema di Office</vt:lpstr>
      <vt:lpstr>Metadata, controlled vocabularies, syllabus and learning objectives</vt:lpstr>
      <vt:lpstr>Agenda</vt:lpstr>
      <vt:lpstr>Metadata and metadata schema</vt:lpstr>
      <vt:lpstr>The RDA Minimal Metadata for Learning Resources</vt:lpstr>
      <vt:lpstr>Controlled vocabularies</vt:lpstr>
      <vt:lpstr>Controlled vocabularies relevant for CLARIN</vt:lpstr>
      <vt:lpstr>Syllabus Elements</vt:lpstr>
      <vt:lpstr>Defining learning objectives</vt:lpstr>
      <vt:lpstr>Learning Objectives Verbs</vt:lpstr>
      <vt:lpstr>Which of the following are elements of a syllabus?</vt:lpstr>
      <vt:lpstr>Which of the following are considered good learning objectives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15</cp:revision>
  <cp:lastPrinted>2023-12-04T13:42:03Z</cp:lastPrinted>
  <dcterms:created xsi:type="dcterms:W3CDTF">2023-12-04T10:44:48Z</dcterms:created>
  <dcterms:modified xsi:type="dcterms:W3CDTF">2024-09-20T09:22:40Z</dcterms:modified>
</cp:coreProperties>
</file>

<file path=docProps/thumbnail.jpeg>
</file>